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56" r:id="rId3"/>
    <p:sldId id="257" r:id="rId4"/>
    <p:sldId id="258" r:id="rId5"/>
    <p:sldId id="259" r:id="rId6"/>
    <p:sldId id="262" r:id="rId7"/>
    <p:sldId id="260" r:id="rId8"/>
    <p:sldId id="261" r:id="rId9"/>
    <p:sldId id="263" r:id="rId10"/>
    <p:sldId id="265" r:id="rId11"/>
    <p:sldId id="266" r:id="rId12"/>
    <p:sldId id="267" r:id="rId13"/>
    <p:sldId id="264" r:id="rId14"/>
    <p:sldId id="269" r:id="rId15"/>
    <p:sldId id="271" r:id="rId16"/>
    <p:sldId id="270" r:id="rId17"/>
    <p:sldId id="268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86" d="100"/>
          <a:sy n="86" d="100"/>
        </p:scale>
        <p:origin x="1310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FF0000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FF00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ED9CB-F572-429E-B77F-F419F46052AB}" type="datetimeFigureOut">
              <a:rPr lang="en-US" smtClean="0"/>
              <a:pPr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39080-2C9C-423F-9910-0DFB7B427D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ED9CB-F572-429E-B77F-F419F46052AB}" type="datetimeFigureOut">
              <a:rPr lang="en-US" smtClean="0"/>
              <a:pPr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39080-2C9C-423F-9910-0DFB7B427D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ED9CB-F572-429E-B77F-F419F46052AB}" type="datetimeFigureOut">
              <a:rPr lang="en-US" smtClean="0"/>
              <a:pPr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39080-2C9C-423F-9910-0DFB7B427D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ED9CB-F572-429E-B77F-F419F46052AB}" type="datetimeFigureOut">
              <a:rPr lang="en-US" smtClean="0"/>
              <a:pPr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39080-2C9C-423F-9910-0DFB7B427D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64317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14298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FF0066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ED9CB-F572-429E-B77F-F419F46052AB}" type="datetimeFigureOut">
              <a:rPr lang="en-US" smtClean="0"/>
              <a:pPr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39080-2C9C-423F-9910-0DFB7B427D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472" y="1600200"/>
            <a:ext cx="392432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92432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ED9CB-F572-429E-B77F-F419F46052AB}" type="datetimeFigureOut">
              <a:rPr lang="en-US" smtClean="0"/>
              <a:pPr/>
              <a:t>11/12/2021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39080-2C9C-423F-9910-0DFB7B427D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ED9CB-F572-429E-B77F-F419F46052AB}" type="datetimeFigureOut">
              <a:rPr lang="en-US" smtClean="0"/>
              <a:pPr/>
              <a:t>11/12/2021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39080-2C9C-423F-9910-0DFB7B427D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ED9CB-F572-429E-B77F-F419F46052AB}" type="datetimeFigureOut">
              <a:rPr lang="en-US" smtClean="0"/>
              <a:pPr/>
              <a:t>11/12/2021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39080-2C9C-423F-9910-0DFB7B427D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ED9CB-F572-429E-B77F-F419F46052AB}" type="datetimeFigureOut">
              <a:rPr lang="en-US" smtClean="0"/>
              <a:pPr/>
              <a:t>11/12/2021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39080-2C9C-423F-9910-0DFB7B427D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ED9CB-F572-429E-B77F-F419F46052AB}" type="datetimeFigureOut">
              <a:rPr lang="en-US" smtClean="0"/>
              <a:pPr/>
              <a:t>11/12/2021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39080-2C9C-423F-9910-0DFB7B427D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ED9CB-F572-429E-B77F-F419F46052AB}" type="datetimeFigureOut">
              <a:rPr lang="en-US" smtClean="0"/>
              <a:pPr/>
              <a:t>11/12/2021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39080-2C9C-423F-9910-0DFB7B427D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1472" y="274638"/>
            <a:ext cx="800105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472" y="1600200"/>
            <a:ext cx="800105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EED9CB-F572-429E-B77F-F419F46052AB}" type="datetimeFigureOut">
              <a:rPr lang="en-US" smtClean="0"/>
              <a:pPr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A39080-2C9C-423F-9910-0DFB7B427DA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>
                <a:solidFill>
                  <a:schemeClr val="accent4">
                    <a:lumMod val="50000"/>
                  </a:schemeClr>
                </a:solidFill>
              </a:rPr>
              <a:t>Преемственность детского сада и школы в условиях ФГОС ДОУ</a:t>
            </a:r>
            <a:br>
              <a:rPr lang="ru-RU" sz="40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4000" dirty="0" smtClean="0">
                <a:solidFill>
                  <a:schemeClr val="accent4">
                    <a:lumMod val="50000"/>
                  </a:schemeClr>
                </a:solidFill>
              </a:rPr>
              <a:t>(из опыта работы)</a:t>
            </a:r>
            <a:endParaRPr lang="en-US" sz="40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Учитель начальных классов МБОУ СОШ п. Обор им. Е.А.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Дикопольцева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: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Ситникова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 Л.В</a:t>
            </a:r>
            <a:r>
              <a:rPr lang="ru-RU" sz="2800" dirty="0" smtClean="0"/>
              <a:t>.</a:t>
            </a:r>
            <a:endParaRPr lang="en-US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96752"/>
            <a:ext cx="3168352" cy="194421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185863"/>
            <a:ext cx="2952328" cy="195510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212977"/>
            <a:ext cx="3168352" cy="237626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3212977"/>
            <a:ext cx="2880320" cy="244827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732240" y="3035174"/>
            <a:ext cx="1584176" cy="1762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Показ экологической сказки «Теремок»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(учащиеся 4 класса)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2840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7" y="908720"/>
            <a:ext cx="2448271" cy="396044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908719"/>
            <a:ext cx="2664296" cy="396044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156176" y="2738811"/>
            <a:ext cx="2016224" cy="3158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«Весёлые старты»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(старшая разновозрастная группа, учащиеся 1,2 классов и группа поддержки – младшая разновозрастная группа)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58842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/>
              <a:t>Содержание работы по </a:t>
            </a:r>
            <a:r>
              <a:rPr lang="ru-RU" sz="3600" b="1" dirty="0" smtClean="0"/>
              <a:t>ознакомлению детей </a:t>
            </a:r>
            <a:r>
              <a:rPr lang="ru-RU" sz="3600" b="1" dirty="0"/>
              <a:t>со школой</a:t>
            </a:r>
            <a:endParaRPr lang="ru-RU" sz="3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600201"/>
            <a:ext cx="2808312" cy="3124943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600201"/>
            <a:ext cx="3744416" cy="312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3853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" name="Объект 2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367" y="846138"/>
            <a:ext cx="3744415" cy="3340967"/>
          </a:xfrm>
        </p:spPr>
      </p:pic>
      <p:sp>
        <p:nvSpPr>
          <p:cNvPr id="32" name="Прямоугольник 31"/>
          <p:cNvSpPr/>
          <p:nvPr/>
        </p:nvSpPr>
        <p:spPr>
          <a:xfrm>
            <a:off x="875367" y="4581128"/>
            <a:ext cx="7225025" cy="1647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Экскурсия в школьную </a:t>
            </a: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библиотеку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(знакомство с профессией библиотекарь).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846138"/>
            <a:ext cx="3672408" cy="3340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8240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chemeClr val="tx1"/>
                </a:solidFill>
              </a:rPr>
              <a:t>Взаимопосещение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4774079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Знакомство с профессией учитель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72" y="1700809"/>
            <a:ext cx="3600400" cy="338437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700809"/>
            <a:ext cx="4032448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0598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017168"/>
            <a:ext cx="3600399" cy="262088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846138"/>
            <a:ext cx="4032448" cy="262088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331640" y="5055022"/>
            <a:ext cx="6552728" cy="1380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Неделя английского языка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 приглашённые - воспитанники старшей разновозрастной группы)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84128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«Школа не должна вносить резкого перелома в жизнь. Став учеником ребёнок продолжает делать сегодня то, что делал вчера. Пусть новое в его жизни появляется постепенно и не ошеломляет лавиной впечатлений».</a:t>
            </a:r>
          </a:p>
          <a:p>
            <a:pPr algn="just"/>
            <a:r>
              <a:rPr lang="ru-RU" dirty="0" smtClean="0"/>
              <a:t>                                В.А. Сухомлинский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Одной из приоритетных задач ФГОС дошкольного образования является освоение детьми универсальных учебных действий (личностных, познавательных, регулятивных и коммуникативных).</a:t>
            </a:r>
          </a:p>
          <a:p>
            <a:r>
              <a:rPr lang="ru-RU" dirty="0"/>
              <a:t>Решение данной задачи возможно при условии обеспечения преемственности детского сада и школы, где детский сад на этапе дошкольного возраста осуществляет личностное, физическое, интеллектуальное развитие ребенка. Также формирует предпосылки учебной деятельности, которые станут фундаментом для формирования у младших школьников универсальных учебных действий, необходимых для овладения ключевыми компетенциями, составляющими основу умения учиться.</a:t>
            </a:r>
          </a:p>
          <a:p>
            <a:r>
              <a:rPr lang="ru-RU" dirty="0"/>
              <a:t>Организация работы по преемственности с начальной ступенью школы осуществляется по трем основным направлениям: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2566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направления: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1" dirty="0"/>
              <a:t>методическая работа с педагогами</a:t>
            </a:r>
            <a:r>
              <a:rPr lang="ru-RU" dirty="0"/>
              <a:t> (ознакомление с требованиями ФГОС к выпускнику, обсуждение критериев “портрета выпускника”), поиск путей их разрешения, изучение и обмен образовательных технологий, используемых педагогами структурного подразделения и школы);</a:t>
            </a:r>
          </a:p>
          <a:p>
            <a:r>
              <a:rPr lang="ru-RU" b="1" dirty="0"/>
              <a:t>работа с детьми</a:t>
            </a:r>
            <a:r>
              <a:rPr lang="ru-RU" dirty="0"/>
              <a:t> (знакомство детей со школой, учителями, организация совместных мероприятий);</a:t>
            </a:r>
          </a:p>
          <a:p>
            <a:r>
              <a:rPr lang="ru-RU" b="1" dirty="0"/>
              <a:t>работа с родителями</a:t>
            </a:r>
            <a:r>
              <a:rPr lang="ru-RU" dirty="0"/>
              <a:t> (получение информации, необходимой для подготовки детей к школе, консультирование родителей по вопросам своевременного развития детей для успешного обучения в школе</a:t>
            </a:r>
          </a:p>
        </p:txBody>
      </p:sp>
    </p:spTree>
    <p:extLst>
      <p:ext uri="{BB962C8B-B14F-4D97-AF65-F5344CB8AC3E}">
        <p14:creationId xmlns:p14="http://schemas.microsoft.com/office/powerpoint/2010/main" val="34083855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ru-RU" dirty="0"/>
              <a:t>Преемственность между дошкольным учреждением и начальной школой осуществляется по следующим направлениям:</a:t>
            </a:r>
          </a:p>
          <a:p>
            <a:r>
              <a:rPr lang="ru-RU" dirty="0"/>
              <a:t>1. Согласованность целей на дошкольном и начальном школьном уровнях. Образовательно-воспитательный процесс подчинен становлению личности ребенка (развитию его компетентностей). Способствует развитию у ребенка следующих качеств: креативности, интеллектуальности, самостоятельности, ответственности, произвольности, самосознания и самооценки.</a:t>
            </a:r>
          </a:p>
          <a:p>
            <a:r>
              <a:rPr lang="ru-RU" dirty="0"/>
              <a:t>2. Координация программ дошкольного и начального общего образования для обеспечения высокого качества преемственности в соответствии с ФГОС;</a:t>
            </a:r>
          </a:p>
          <a:p>
            <a:r>
              <a:rPr lang="ru-RU" dirty="0"/>
              <a:t>3. Формирование социальной успешности у детей с недостатками в физическом и психическом развитии, а также у детей из неблагополучных семей;</a:t>
            </a:r>
          </a:p>
          <a:p>
            <a:r>
              <a:rPr lang="ru-RU" dirty="0"/>
              <a:t>4. Повышение родительской компетентности в развитии и воспитании ребенка «успешного первоклассника» в соответствии с ФГОС;</a:t>
            </a:r>
          </a:p>
          <a:p>
            <a:r>
              <a:rPr lang="ru-RU" dirty="0"/>
              <a:t>5. Повышение профессиональной компетентности педагогов в рамках преемственности </a:t>
            </a:r>
            <a:r>
              <a:rPr lang="ru-RU" dirty="0" err="1"/>
              <a:t>предшкольного</a:t>
            </a:r>
            <a:r>
              <a:rPr lang="ru-RU" dirty="0"/>
              <a:t> и начального образования;</a:t>
            </a:r>
          </a:p>
          <a:p>
            <a:r>
              <a:rPr lang="ru-RU" dirty="0"/>
              <a:t>6. Усовершенствование формы организации и методов обучения, как в дошкольном учреждении, так и в начальной школе.</a:t>
            </a:r>
          </a:p>
          <a:p>
            <a:r>
              <a:rPr lang="ru-RU" dirty="0"/>
              <a:t>Средствами обеспечения преемственности являются педагогические технологии непрерывного (дошкольного начального общего) образования, в обязательном порядке включающие в себя обозначенные основания преемственности. При этом обучение детей дошкольного возраста строится на основе специфичных для этого возраста видов деятельности (игра, лепка, конструирование, рисование и др.), в рамках которых происходит становление предпосылок учебной деятельности к 6-7г.</a:t>
            </a:r>
          </a:p>
          <a:p>
            <a:r>
              <a:rPr lang="ru-RU" dirty="0"/>
              <a:t>Полноценное развитие ребенка от данной ступени образования к последующей возможно только при соблюдении непрерывности всех ступеней образования.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1634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b="1" dirty="0"/>
              <a:t>Задачи:</a:t>
            </a:r>
            <a:endParaRPr lang="ru-RU" dirty="0"/>
          </a:p>
          <a:p>
            <a:r>
              <a:rPr lang="ru-RU" dirty="0"/>
              <a:t>1.Осуществление педагогической пропаганды среди родителей, широкой общественности по разъяснению целей воспитания, обучения и подготовки к школе.</a:t>
            </a:r>
          </a:p>
          <a:p>
            <a:r>
              <a:rPr lang="ru-RU" dirty="0"/>
              <a:t>2.Усовершенствование форм организации и методов обучения, как в дошкольном учреждении, так и в начальной школе.</a:t>
            </a:r>
          </a:p>
          <a:p>
            <a:r>
              <a:rPr lang="ru-RU" dirty="0"/>
              <a:t>3. Развитие ведущей деятельности каждого периода детства:</a:t>
            </a:r>
          </a:p>
          <a:p>
            <a:r>
              <a:rPr lang="ru-RU" dirty="0"/>
              <a:t>-игровой – в дошкольном;</a:t>
            </a:r>
          </a:p>
          <a:p>
            <a:r>
              <a:rPr lang="ru-RU" dirty="0"/>
              <a:t>-учебной – в младшем школьном возрасте.</a:t>
            </a:r>
          </a:p>
          <a:p>
            <a:r>
              <a:rPr lang="ru-RU" dirty="0"/>
              <a:t>Это важнейший фактор психического и личностного развития ребенка, безболезненной адаптации к последующей ступени образования.</a:t>
            </a:r>
          </a:p>
          <a:p>
            <a:r>
              <a:rPr lang="ru-RU" dirty="0"/>
              <a:t>Создание системы непрерывного обучения, обеспечивающее эффективное поступательное развитие ребенка, его успешное обучение и воспитание на данных ступенях образования.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80843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8001056" cy="1143000"/>
          </a:xfrm>
        </p:spPr>
        <p:txBody>
          <a:bodyPr>
            <a:normAutofit/>
          </a:bodyPr>
          <a:lstStyle/>
          <a:p>
            <a:r>
              <a:rPr lang="ru-RU" sz="2800" b="1" dirty="0"/>
              <a:t>Содержание совместной работы воспитателей детского сада и учителей начальной школы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600201"/>
            <a:ext cx="2880320" cy="312494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600200"/>
            <a:ext cx="3384376" cy="312494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547664" y="4833910"/>
            <a:ext cx="53103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181818"/>
                </a:solidFill>
                <a:latin typeface="Open Sans"/>
              </a:rPr>
              <a:t>День Дошкольного работника  </a:t>
            </a:r>
            <a:endParaRPr lang="ru-RU" dirty="0" smtClean="0">
              <a:solidFill>
                <a:srgbClr val="181818"/>
              </a:solidFill>
              <a:latin typeface="Open Sans"/>
            </a:endParaRPr>
          </a:p>
          <a:p>
            <a:r>
              <a:rPr lang="ru-RU" dirty="0" smtClean="0">
                <a:solidFill>
                  <a:srgbClr val="181818"/>
                </a:solidFill>
                <a:latin typeface="Open Sans"/>
              </a:rPr>
              <a:t>( поздравление </a:t>
            </a:r>
            <a:r>
              <a:rPr lang="ru-RU" dirty="0">
                <a:solidFill>
                  <a:srgbClr val="181818"/>
                </a:solidFill>
                <a:latin typeface="Open Sans"/>
              </a:rPr>
              <a:t>учащихся начальных классов)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47824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284984"/>
            <a:ext cx="8001056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908721"/>
            <a:ext cx="2664295" cy="237626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2552" y="836713"/>
            <a:ext cx="2785632" cy="237626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429000"/>
            <a:ext cx="2666893" cy="259228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3428999"/>
            <a:ext cx="2664296" cy="259228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446804" y="2967335"/>
            <a:ext cx="209380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181818"/>
                </a:solidFill>
                <a:latin typeface="Open Sans"/>
              </a:rPr>
              <a:t>Мастер – класс «Подарок маме» воспитанники старшей разновозрастной группы и 4 класс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2039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76672"/>
            <a:ext cx="2664296" cy="3629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9960" y="3140968"/>
            <a:ext cx="2512112" cy="30963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476672"/>
            <a:ext cx="2488360" cy="3629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347864" y="1619672"/>
            <a:ext cx="27363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181818"/>
                </a:solidFill>
                <a:latin typeface="Open Sans"/>
              </a:rPr>
              <a:t>Мастер – класс «День космонавтики» воспитанники старшей разновозрастной группы и 4 класс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7908692"/>
      </p:ext>
    </p:extLst>
  </p:cSld>
  <p:clrMapOvr>
    <a:masterClrMapping/>
  </p:clrMapOvr>
</p:sld>
</file>

<file path=ppt/theme/theme1.xml><?xml version="1.0" encoding="utf-8"?>
<a:theme xmlns:a="http://schemas.openxmlformats.org/drawingml/2006/main" name="9_elementarysch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429E10E7-7454-4191-A4C6-F63508B3320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Шаблон оформления с книгами, цифрами и буквами</Template>
  <TotalTime>152</TotalTime>
  <Words>599</Words>
  <Application>Microsoft Office PowerPoint</Application>
  <PresentationFormat>Экран (4:3)</PresentationFormat>
  <Paragraphs>43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Open Sans</vt:lpstr>
      <vt:lpstr>Times New Roman</vt:lpstr>
      <vt:lpstr>9_elementarysch</vt:lpstr>
      <vt:lpstr>Преемственность детского сада и школы в условиях ФГОС ДОУ (из опыта работы)</vt:lpstr>
      <vt:lpstr>Презентация PowerPoint</vt:lpstr>
      <vt:lpstr>Презентация PowerPoint</vt:lpstr>
      <vt:lpstr>Основные направления:</vt:lpstr>
      <vt:lpstr>Презентация PowerPoint</vt:lpstr>
      <vt:lpstr>Презентация PowerPoint</vt:lpstr>
      <vt:lpstr>Содержание совместной работы воспитателей детского сада и учителей начальной школы</vt:lpstr>
      <vt:lpstr>Презентация PowerPoint</vt:lpstr>
      <vt:lpstr>Презентация PowerPoint</vt:lpstr>
      <vt:lpstr>Презентация PowerPoint</vt:lpstr>
      <vt:lpstr>Презентация PowerPoint</vt:lpstr>
      <vt:lpstr>Содержание работы по ознакомлению детей со школой</vt:lpstr>
      <vt:lpstr>Презентация PowerPoint</vt:lpstr>
      <vt:lpstr>Взаимопосещение </vt:lpstr>
      <vt:lpstr>Знакомство с профессией учитель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Преемственность детского сада и школы в условиях ФГОС ДОУ (из опыта работы)</dc:title>
  <dc:creator>Пользователь Windows</dc:creator>
  <cp:keywords/>
  <dc:description>Шаблон оформления
Корпорация Майкрософт</dc:description>
  <cp:lastModifiedBy>Елена Сергеевна</cp:lastModifiedBy>
  <cp:revision>16</cp:revision>
  <dcterms:created xsi:type="dcterms:W3CDTF">2021-11-08T07:32:19Z</dcterms:created>
  <dcterms:modified xsi:type="dcterms:W3CDTF">2021-11-12T05:38:23Z</dcterms:modified>
  <cp:category>Шаблон оформления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TC019087049991</vt:lpwstr>
  </property>
</Properties>
</file>